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09/22/2017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Comma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We went to the store when the storm was over. </a:t>
            </a:r>
          </a:p>
          <a:p>
            <a:r>
              <a:rPr lang="en-US" dirty="0">
                <a:solidFill>
                  <a:srgbClr val="FF0000"/>
                </a:solidFill>
              </a:rPr>
              <a:t>We went to the store when the storm was over.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John my cousin is an excellent soccer player.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John, </a:t>
            </a:r>
            <a:r>
              <a:rPr lang="en-US" dirty="0">
                <a:solidFill>
                  <a:srgbClr val="FF0000"/>
                </a:solidFill>
              </a:rPr>
              <a:t>my </a:t>
            </a:r>
            <a:r>
              <a:rPr lang="en-US" dirty="0" smtClean="0">
                <a:solidFill>
                  <a:srgbClr val="FF0000"/>
                </a:solidFill>
              </a:rPr>
              <a:t>cousin, </a:t>
            </a:r>
            <a:r>
              <a:rPr lang="en-US" dirty="0">
                <a:solidFill>
                  <a:srgbClr val="FF0000"/>
                </a:solidFill>
              </a:rPr>
              <a:t>is an excellent soccer player.</a:t>
            </a:r>
            <a:r>
              <a:rPr lang="en-US" dirty="0"/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cat is friendly but the dog is quite shy. </a:t>
            </a:r>
          </a:p>
          <a:p>
            <a:r>
              <a:rPr lang="en-US" dirty="0">
                <a:solidFill>
                  <a:srgbClr val="FF0000"/>
                </a:solidFill>
              </a:rPr>
              <a:t>The cat is </a:t>
            </a:r>
            <a:r>
              <a:rPr lang="en-US" dirty="0" smtClean="0">
                <a:solidFill>
                  <a:srgbClr val="FF0000"/>
                </a:solidFill>
              </a:rPr>
              <a:t>friendly, </a:t>
            </a:r>
            <a:r>
              <a:rPr lang="en-US" dirty="0">
                <a:solidFill>
                  <a:srgbClr val="FF0000"/>
                </a:solidFill>
              </a:rPr>
              <a:t>but the dog is quite shy.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cat however can be very annoying.</a:t>
            </a:r>
          </a:p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cat, however, </a:t>
            </a:r>
            <a:r>
              <a:rPr lang="en-US" dirty="0">
                <a:solidFill>
                  <a:srgbClr val="FF0000"/>
                </a:solidFill>
              </a:rPr>
              <a:t>can be very annoying.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Students who study faithfully usually do well.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Students who study faithfully usually do well.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Shaking violently </a:t>
            </a:r>
            <a:r>
              <a:rPr lang="en-US" dirty="0" smtClean="0">
                <a:solidFill>
                  <a:schemeClr val="tx1"/>
                </a:solidFill>
              </a:rPr>
              <a:t>the child was cold. </a:t>
            </a:r>
          </a:p>
          <a:p>
            <a:r>
              <a:rPr lang="en-US" dirty="0">
                <a:solidFill>
                  <a:srgbClr val="FF0000"/>
                </a:solidFill>
              </a:rPr>
              <a:t>Shaking violently, the child was cold. </a:t>
            </a:r>
          </a:p>
        </p:txBody>
      </p:sp>
    </p:spTree>
    <p:extLst>
      <p:ext uri="{BB962C8B-B14F-4D97-AF65-F5344CB8AC3E}">
        <p14:creationId xmlns:p14="http://schemas.microsoft.com/office/powerpoint/2010/main" val="27090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Use commas to separate three or more items in a series. 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I have my </a:t>
            </a:r>
            <a:r>
              <a:rPr lang="en-US" u="sng" dirty="0" smtClean="0">
                <a:solidFill>
                  <a:srgbClr val="000000"/>
                </a:solidFill>
              </a:rPr>
              <a:t>laptop, pens, and pencils</a:t>
            </a:r>
            <a:r>
              <a:rPr lang="en-US" dirty="0" smtClean="0">
                <a:solidFill>
                  <a:srgbClr val="000000"/>
                </a:solidFill>
              </a:rPr>
              <a:t> in my backpack.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They have </a:t>
            </a:r>
            <a:r>
              <a:rPr lang="en-US" u="sng" dirty="0" smtClean="0">
                <a:solidFill>
                  <a:srgbClr val="000000"/>
                </a:solidFill>
              </a:rPr>
              <a:t>taken a class, studied together, and prepared well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50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Use a comma to separate two adjectives when the adjectives are interchangeable.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He is a </a:t>
            </a:r>
            <a:r>
              <a:rPr lang="en-US" u="sng" dirty="0" smtClean="0">
                <a:solidFill>
                  <a:srgbClr val="000000"/>
                </a:solidFill>
              </a:rPr>
              <a:t>tall, lean </a:t>
            </a:r>
            <a:r>
              <a:rPr lang="en-US" dirty="0" smtClean="0">
                <a:solidFill>
                  <a:srgbClr val="000000"/>
                </a:solidFill>
              </a:rPr>
              <a:t>man.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u="sng" dirty="0" smtClean="0">
                <a:solidFill>
                  <a:srgbClr val="000000"/>
                </a:solidFill>
              </a:rPr>
              <a:t>old, cranky </a:t>
            </a:r>
            <a:r>
              <a:rPr lang="en-US" dirty="0" smtClean="0">
                <a:solidFill>
                  <a:srgbClr val="000000"/>
                </a:solidFill>
              </a:rPr>
              <a:t>cat is dying.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Exception: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 stayed at an </a:t>
            </a:r>
            <a:r>
              <a:rPr lang="en-US" u="sng" dirty="0" smtClean="0">
                <a:solidFill>
                  <a:srgbClr val="000000"/>
                </a:solidFill>
              </a:rPr>
              <a:t>expensive summer</a:t>
            </a:r>
            <a:r>
              <a:rPr lang="en-US" dirty="0" smtClean="0">
                <a:solidFill>
                  <a:srgbClr val="000000"/>
                </a:solidFill>
              </a:rPr>
              <a:t> resort (no comma because the two adjectives are not interchangeable).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Place a comma before a coordinating conjunction that connects two independent clauses.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Coordinating conjunctions = FANBOYS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For, And, Nor, But, Or, Yet, So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I wanted </a:t>
            </a:r>
            <a:r>
              <a:rPr lang="en-US" dirty="0" smtClean="0">
                <a:solidFill>
                  <a:srgbClr val="000000"/>
                </a:solidFill>
              </a:rPr>
              <a:t>to stay up late, but I had school the next morning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He was late to class, so his teacher marked him as tardy.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Place a comma after an introductory word or phrase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Common introductory words: however, meanwhile, still, furthermore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Still,</a:t>
            </a:r>
            <a:r>
              <a:rPr lang="en-US" dirty="0" smtClean="0">
                <a:solidFill>
                  <a:srgbClr val="000000"/>
                </a:solidFill>
              </a:rPr>
              <a:t> I do not believe the defendant is guilty.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Furthermore,</a:t>
            </a:r>
            <a:r>
              <a:rPr lang="en-US" dirty="0" smtClean="0">
                <a:solidFill>
                  <a:srgbClr val="000000"/>
                </a:solidFill>
              </a:rPr>
              <a:t> I could not believe he was convicted.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Barking incessantly,</a:t>
            </a:r>
            <a:r>
              <a:rPr lang="en-US" dirty="0" smtClean="0">
                <a:solidFill>
                  <a:srgbClr val="000000"/>
                </a:solidFill>
              </a:rPr>
              <a:t> Sparky woke up the whole neighborhood.  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Barking incessantly = introductory participle phrase describing Sparky 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21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Use a comma after an introductory clause. Generally, an introductory clause starts with a </a:t>
            </a:r>
            <a:r>
              <a:rPr lang="en-US" b="1" dirty="0" smtClean="0">
                <a:solidFill>
                  <a:srgbClr val="000000"/>
                </a:solidFill>
              </a:rPr>
              <a:t>subordinate conjunction</a:t>
            </a:r>
            <a:r>
              <a:rPr lang="en-US" dirty="0" smtClean="0">
                <a:solidFill>
                  <a:srgbClr val="000000"/>
                </a:solidFill>
              </a:rPr>
              <a:t> and creates a dependent clause.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Common subordinate conjunctions: After, although, as, while, when, until, before, because, if, since 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If</a:t>
            </a:r>
            <a:r>
              <a:rPr lang="en-US" dirty="0" smtClean="0">
                <a:solidFill>
                  <a:srgbClr val="000000"/>
                </a:solidFill>
              </a:rPr>
              <a:t> you are not sure about this, let me know.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After</a:t>
            </a:r>
            <a:r>
              <a:rPr lang="en-US" dirty="0" smtClean="0">
                <a:solidFill>
                  <a:srgbClr val="000000"/>
                </a:solidFill>
              </a:rPr>
              <a:t> we went to the movies, we got dinner. </a:t>
            </a:r>
          </a:p>
          <a:p>
            <a:r>
              <a:rPr lang="en-US" u="sng" dirty="0" smtClean="0">
                <a:solidFill>
                  <a:srgbClr val="000000"/>
                </a:solidFill>
              </a:rPr>
              <a:t>Before</a:t>
            </a:r>
            <a:r>
              <a:rPr lang="en-US" dirty="0" smtClean="0">
                <a:solidFill>
                  <a:srgbClr val="000000"/>
                </a:solidFill>
              </a:rPr>
              <a:t> the sun sets, I want to go for a walk.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4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However, a comma is unnecessary when the dependent clause comes at the end of the sentence.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Let me know if you are not sure about this.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 got dinner after the movie.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 want to go for a walk before the sun sets.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Use commas to set off nonessential words, clauses, and </a:t>
            </a:r>
            <a:r>
              <a:rPr lang="en-US" dirty="0" smtClean="0">
                <a:solidFill>
                  <a:srgbClr val="000000"/>
                </a:solidFill>
              </a:rPr>
              <a:t>phrases.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Incorrect: Jill my sister shut the door.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Correct: Jill, my sister, shut the door. (We can remove “my sister” from the sentence, and the sentence still maintains the same meaning.)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Incorrect: Bill Clinton the 42</a:t>
            </a:r>
            <a:r>
              <a:rPr lang="en-US" baseline="30000" dirty="0" smtClean="0">
                <a:solidFill>
                  <a:srgbClr val="000000"/>
                </a:solidFill>
              </a:rPr>
              <a:t>nd</a:t>
            </a:r>
            <a:r>
              <a:rPr lang="en-US" dirty="0" smtClean="0">
                <a:solidFill>
                  <a:srgbClr val="000000"/>
                </a:solidFill>
              </a:rPr>
              <a:t> president of the United </a:t>
            </a:r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tates is 68 years old.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5663" y="5420381"/>
            <a:ext cx="758442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Correct: Bill Clinton, the 42</a:t>
            </a:r>
            <a:r>
              <a:rPr lang="en-US" sz="2200" baseline="30000" dirty="0">
                <a:solidFill>
                  <a:srgbClr val="FF0000"/>
                </a:solidFill>
              </a:rPr>
              <a:t>nd</a:t>
            </a:r>
            <a:r>
              <a:rPr lang="en-US" sz="2200" dirty="0">
                <a:solidFill>
                  <a:srgbClr val="FF0000"/>
                </a:solidFill>
              </a:rPr>
              <a:t> president of the United States, is </a:t>
            </a:r>
            <a:r>
              <a:rPr lang="en-US" sz="2200" dirty="0" smtClean="0">
                <a:solidFill>
                  <a:srgbClr val="FF0000"/>
                </a:solidFill>
              </a:rPr>
              <a:t>71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years old.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deserted blue house is falling apart.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deserted blue house is falling apart.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Because </a:t>
            </a:r>
            <a:r>
              <a:rPr lang="en-US" dirty="0" smtClean="0">
                <a:solidFill>
                  <a:srgbClr val="000000"/>
                </a:solidFill>
              </a:rPr>
              <a:t>we are young we act impulsively. </a:t>
            </a:r>
          </a:p>
          <a:p>
            <a:r>
              <a:rPr lang="en-US" dirty="0">
                <a:solidFill>
                  <a:srgbClr val="FF0000"/>
                </a:solidFill>
              </a:rPr>
              <a:t>Because we are </a:t>
            </a:r>
            <a:r>
              <a:rPr lang="en-US" dirty="0" smtClean="0">
                <a:solidFill>
                  <a:srgbClr val="FF0000"/>
                </a:solidFill>
              </a:rPr>
              <a:t>young, </a:t>
            </a:r>
            <a:r>
              <a:rPr lang="en-US" dirty="0">
                <a:solidFill>
                  <a:srgbClr val="FF0000"/>
                </a:solidFill>
              </a:rPr>
              <a:t>we act impulsively.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However I am still unhappy with the outcome.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However, </a:t>
            </a:r>
            <a:r>
              <a:rPr lang="en-US" dirty="0">
                <a:solidFill>
                  <a:srgbClr val="FF0000"/>
                </a:solidFill>
              </a:rPr>
              <a:t>I am still unhappy with the outcome.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4715</TotalTime>
  <Words>618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News Gothic MT</vt:lpstr>
      <vt:lpstr>Wingdings 2</vt:lpstr>
      <vt:lpstr>Breeze</vt:lpstr>
      <vt:lpstr>Comma Rules</vt:lpstr>
      <vt:lpstr>Rule #1</vt:lpstr>
      <vt:lpstr>Rule #2 </vt:lpstr>
      <vt:lpstr>Rule #3</vt:lpstr>
      <vt:lpstr>Rule #4</vt:lpstr>
      <vt:lpstr>Rule #5</vt:lpstr>
      <vt:lpstr>PowerPoint Presentation</vt:lpstr>
      <vt:lpstr>Rule #6</vt:lpstr>
      <vt:lpstr>Let’s Practice!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 Rules</dc:title>
  <dc:creator>Michelle Tigue</dc:creator>
  <cp:lastModifiedBy>Hadden, Michelle</cp:lastModifiedBy>
  <cp:revision>24</cp:revision>
  <dcterms:created xsi:type="dcterms:W3CDTF">2014-09-12T00:59:59Z</dcterms:created>
  <dcterms:modified xsi:type="dcterms:W3CDTF">2017-09-22T11:28:13Z</dcterms:modified>
</cp:coreProperties>
</file>